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258" r:id="rId5"/>
    <p:sldId id="259" r:id="rId6"/>
    <p:sldId id="260" r:id="rId7"/>
    <p:sldId id="261" r:id="rId8"/>
    <p:sldId id="264" r:id="rId9"/>
    <p:sldId id="262" r:id="rId10"/>
    <p:sldId id="263" r:id="rId11"/>
    <p:sldId id="265" r:id="rId12"/>
    <p:sldId id="266" r:id="rId13"/>
    <p:sldId id="267" r:id="rId14"/>
    <p:sldId id="268" r:id="rId15"/>
    <p:sldId id="269" r:id="rId16"/>
    <p:sldId id="270" r:id="rId17"/>
    <p:sldId id="271" r:id="rId18"/>
    <p:sldId id="274" r:id="rId19"/>
    <p:sldId id="272" r:id="rId20"/>
    <p:sldId id="273" r:id="rId21"/>
    <p:sldId id="275" r:id="rId22"/>
    <p:sldId id="290" r:id="rId23"/>
    <p:sldId id="291"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748F8-3836-430E-B5F2-6031BE0DFFE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134115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48F8-3836-430E-B5F2-6031BE0DFFE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356368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48F8-3836-430E-B5F2-6031BE0DFFE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209134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748F8-3836-430E-B5F2-6031BE0DFFE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117263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748F8-3836-430E-B5F2-6031BE0DFFED}"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18951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748F8-3836-430E-B5F2-6031BE0DFFE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133196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748F8-3836-430E-B5F2-6031BE0DFFED}"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409836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748F8-3836-430E-B5F2-6031BE0DFFED}"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171364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748F8-3836-430E-B5F2-6031BE0DFFED}"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298548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748F8-3836-430E-B5F2-6031BE0DFFE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2403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748F8-3836-430E-B5F2-6031BE0DFFED}"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D048-C3E3-45BA-B828-F17DDC2828B7}" type="slidenum">
              <a:rPr lang="en-US" smtClean="0"/>
              <a:t>‹#›</a:t>
            </a:fld>
            <a:endParaRPr lang="en-US"/>
          </a:p>
        </p:txBody>
      </p:sp>
    </p:spTree>
    <p:extLst>
      <p:ext uri="{BB962C8B-B14F-4D97-AF65-F5344CB8AC3E}">
        <p14:creationId xmlns:p14="http://schemas.microsoft.com/office/powerpoint/2010/main" val="77120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748F8-3836-430E-B5F2-6031BE0DFFED}" type="datetimeFigureOut">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7D048-C3E3-45BA-B828-F17DDC2828B7}" type="slidenum">
              <a:rPr lang="en-US" smtClean="0"/>
              <a:t>‹#›</a:t>
            </a:fld>
            <a:endParaRPr lang="en-US"/>
          </a:p>
        </p:txBody>
      </p:sp>
    </p:spTree>
    <p:extLst>
      <p:ext uri="{BB962C8B-B14F-4D97-AF65-F5344CB8AC3E}">
        <p14:creationId xmlns:p14="http://schemas.microsoft.com/office/powerpoint/2010/main" val="41572293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1"/>
            <a:ext cx="8876163"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1906" y="3276600"/>
            <a:ext cx="6858000" cy="21336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1096706" y="3600450"/>
            <a:ext cx="6248400" cy="1384995"/>
          </a:xfrm>
          <a:prstGeom prst="rect">
            <a:avLst/>
          </a:prstGeom>
          <a:noFill/>
        </p:spPr>
        <p:txBody>
          <a:bodyPr wrap="square" rtlCol="0">
            <a:spAutoFit/>
          </a:bodyPr>
          <a:lstStyle/>
          <a:p>
            <a:r>
              <a:rPr lang="en-US" sz="2800" dirty="0" smtClean="0">
                <a:solidFill>
                  <a:schemeClr val="bg1"/>
                </a:solidFill>
              </a:rPr>
              <a:t>Come in and get out you sketchbook, color pencils, and worksheet from yesterday</a:t>
            </a:r>
            <a:endParaRPr lang="en-US" sz="2800" dirty="0">
              <a:solidFill>
                <a:schemeClr val="bg1"/>
              </a:solidFill>
            </a:endParaRPr>
          </a:p>
        </p:txBody>
      </p:sp>
    </p:spTree>
    <p:extLst>
      <p:ext uri="{BB962C8B-B14F-4D97-AF65-F5344CB8AC3E}">
        <p14:creationId xmlns:p14="http://schemas.microsoft.com/office/powerpoint/2010/main" val="600944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black and white?</a:t>
            </a:r>
            <a:endParaRPr lang="en-US" dirty="0"/>
          </a:p>
        </p:txBody>
      </p:sp>
      <p:sp>
        <p:nvSpPr>
          <p:cNvPr id="3" name="Rectangle 2"/>
          <p:cNvSpPr/>
          <p:nvPr/>
        </p:nvSpPr>
        <p:spPr>
          <a:xfrm>
            <a:off x="152400" y="1676400"/>
            <a:ext cx="8610600" cy="2062103"/>
          </a:xfrm>
          <a:prstGeom prst="rect">
            <a:avLst/>
          </a:prstGeom>
        </p:spPr>
        <p:txBody>
          <a:bodyPr wrap="square">
            <a:spAutoFit/>
          </a:bodyPr>
          <a:lstStyle/>
          <a:p>
            <a:r>
              <a:rPr lang="en-US" sz="3200" dirty="0" smtClean="0"/>
              <a:t>Black and white can also not be made by mixing together other colors, but as they aren't used in color mixing to create colors, they get excluded from color mixing theory</a:t>
            </a:r>
            <a:endParaRPr lang="en-US" sz="3200" dirty="0"/>
          </a:p>
        </p:txBody>
      </p:sp>
      <p:sp>
        <p:nvSpPr>
          <p:cNvPr id="4" name="Rectangle 3"/>
          <p:cNvSpPr/>
          <p:nvPr/>
        </p:nvSpPr>
        <p:spPr>
          <a:xfrm>
            <a:off x="1905000" y="4046562"/>
            <a:ext cx="4572000" cy="1846659"/>
          </a:xfrm>
          <a:prstGeom prst="rect">
            <a:avLst/>
          </a:prstGeom>
        </p:spPr>
        <p:txBody>
          <a:bodyPr>
            <a:spAutoFit/>
          </a:bodyPr>
          <a:lstStyle/>
          <a:p>
            <a:r>
              <a:rPr lang="en-US" sz="3200" u="sng" dirty="0" smtClean="0"/>
              <a:t>Tint: a color plus white</a:t>
            </a:r>
          </a:p>
          <a:p>
            <a:endParaRPr lang="en-US" sz="3200" u="sng" dirty="0" smtClean="0"/>
          </a:p>
          <a:p>
            <a:r>
              <a:rPr lang="en-US" sz="3200" u="sng" dirty="0" smtClean="0"/>
              <a:t>Shade: a color plus black</a:t>
            </a:r>
          </a:p>
          <a:p>
            <a:endParaRPr lang="en-US" dirty="0"/>
          </a:p>
        </p:txBody>
      </p:sp>
    </p:spTree>
    <p:extLst>
      <p:ext uri="{BB962C8B-B14F-4D97-AF65-F5344CB8AC3E}">
        <p14:creationId xmlns:p14="http://schemas.microsoft.com/office/powerpoint/2010/main" val="238167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
            <a:ext cx="6477000" cy="6477000"/>
          </a:xfrm>
          <a:prstGeom prst="rect">
            <a:avLst/>
          </a:prstGeom>
        </p:spPr>
      </p:pic>
    </p:spTree>
    <p:extLst>
      <p:ext uri="{BB962C8B-B14F-4D97-AF65-F5344CB8AC3E}">
        <p14:creationId xmlns:p14="http://schemas.microsoft.com/office/powerpoint/2010/main" val="200909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and cool colors</a:t>
            </a:r>
            <a:endParaRPr lang="en-US" dirty="0"/>
          </a:p>
        </p:txBody>
      </p:sp>
      <p:sp>
        <p:nvSpPr>
          <p:cNvPr id="3" name="Rectangle 2"/>
          <p:cNvSpPr/>
          <p:nvPr/>
        </p:nvSpPr>
        <p:spPr>
          <a:xfrm>
            <a:off x="533400" y="1524000"/>
            <a:ext cx="7848600" cy="4401205"/>
          </a:xfrm>
          <a:prstGeom prst="rect">
            <a:avLst/>
          </a:prstGeom>
        </p:spPr>
        <p:txBody>
          <a:bodyPr wrap="square">
            <a:spAutoFit/>
          </a:bodyPr>
          <a:lstStyle/>
          <a:p>
            <a:r>
              <a:rPr lang="en-US" sz="2800" dirty="0" smtClean="0"/>
              <a:t>Every color has a certain bias towards what's called warm and cool. It's not something that's overwhelming; it's subtle. But it's an important element in color mixing as it influences the results.</a:t>
            </a:r>
          </a:p>
          <a:p>
            <a:endParaRPr lang="en-US" sz="2800" dirty="0" smtClean="0"/>
          </a:p>
          <a:p>
            <a:r>
              <a:rPr lang="en-US" sz="2800" dirty="0" smtClean="0"/>
              <a:t>As a group, </a:t>
            </a:r>
            <a:r>
              <a:rPr lang="en-US" sz="2800" u="sng" dirty="0" smtClean="0"/>
              <a:t>reds and yellows are considered warm </a:t>
            </a:r>
            <a:r>
              <a:rPr lang="en-US" sz="2800" dirty="0" smtClean="0"/>
              <a:t>colors </a:t>
            </a:r>
            <a:r>
              <a:rPr lang="en-US" sz="2800" u="sng" dirty="0" smtClean="0"/>
              <a:t>and blue a cool color</a:t>
            </a:r>
            <a:r>
              <a:rPr lang="en-US" sz="2800" dirty="0" smtClean="0"/>
              <a:t>. But if you compare different reds (or yellows or blues), you'll see that there are warm and cool versions of each of these colors (relative to each other only).</a:t>
            </a:r>
            <a:endParaRPr lang="en-US" sz="2800" dirty="0"/>
          </a:p>
        </p:txBody>
      </p:sp>
    </p:spTree>
    <p:extLst>
      <p:ext uri="{BB962C8B-B14F-4D97-AF65-F5344CB8AC3E}">
        <p14:creationId xmlns:p14="http://schemas.microsoft.com/office/powerpoint/2010/main" val="80484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5181600" cy="5205260"/>
          </a:xfrm>
          <a:prstGeom prst="rect">
            <a:avLst/>
          </a:prstGeom>
        </p:spPr>
      </p:pic>
    </p:spTree>
    <p:extLst>
      <p:ext uri="{BB962C8B-B14F-4D97-AF65-F5344CB8AC3E}">
        <p14:creationId xmlns:p14="http://schemas.microsoft.com/office/powerpoint/2010/main" val="121685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Can red be cool and warm?</a:t>
            </a:r>
            <a:endParaRPr lang="en-US" dirty="0"/>
          </a:p>
        </p:txBody>
      </p:sp>
    </p:spTree>
    <p:extLst>
      <p:ext uri="{BB962C8B-B14F-4D97-AF65-F5344CB8AC3E}">
        <p14:creationId xmlns:p14="http://schemas.microsoft.com/office/powerpoint/2010/main" val="259428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3486"/>
            <a:ext cx="7467600" cy="6531224"/>
          </a:xfrm>
          <a:prstGeom prst="rect">
            <a:avLst/>
          </a:prstGeom>
        </p:spPr>
      </p:pic>
    </p:spTree>
    <p:extLst>
      <p:ext uri="{BB962C8B-B14F-4D97-AF65-F5344CB8AC3E}">
        <p14:creationId xmlns:p14="http://schemas.microsoft.com/office/powerpoint/2010/main" val="542604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So here is the color wheel….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0981"/>
            <a:ext cx="7731795" cy="578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0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colors</a:t>
            </a:r>
            <a:endParaRPr lang="en-US" dirty="0"/>
          </a:p>
        </p:txBody>
      </p:sp>
      <p:sp>
        <p:nvSpPr>
          <p:cNvPr id="3" name="Rectangle 2"/>
          <p:cNvSpPr/>
          <p:nvPr/>
        </p:nvSpPr>
        <p:spPr>
          <a:xfrm>
            <a:off x="228600" y="1295400"/>
            <a:ext cx="8763000" cy="1846659"/>
          </a:xfrm>
          <a:prstGeom prst="rect">
            <a:avLst/>
          </a:prstGeom>
        </p:spPr>
        <p:txBody>
          <a:bodyPr wrap="square">
            <a:spAutoFit/>
          </a:bodyPr>
          <a:lstStyle/>
          <a:p>
            <a:r>
              <a:rPr lang="en-US" sz="3200" u="sng" dirty="0" smtClean="0"/>
              <a:t>Complementary colors: the colors opposite on the color wheel: </a:t>
            </a:r>
            <a:r>
              <a:rPr lang="en-US" sz="3200" dirty="0" smtClean="0"/>
              <a:t>red &amp; green, blue &amp; orange, yellow &amp; violet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14600"/>
            <a:ext cx="3688304" cy="3849943"/>
          </a:xfrm>
          <a:prstGeom prst="rect">
            <a:avLst/>
          </a:prstGeom>
        </p:spPr>
      </p:pic>
    </p:spTree>
    <p:extLst>
      <p:ext uri="{BB962C8B-B14F-4D97-AF65-F5344CB8AC3E}">
        <p14:creationId xmlns:p14="http://schemas.microsoft.com/office/powerpoint/2010/main" val="21349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brown and grey… </a:t>
            </a:r>
            <a:endParaRPr lang="en-US" dirty="0"/>
          </a:p>
        </p:txBody>
      </p:sp>
      <p:sp>
        <p:nvSpPr>
          <p:cNvPr id="3" name="Rectangle 2"/>
          <p:cNvSpPr/>
          <p:nvPr/>
        </p:nvSpPr>
        <p:spPr>
          <a:xfrm>
            <a:off x="990600" y="2537893"/>
            <a:ext cx="7162800" cy="2400657"/>
          </a:xfrm>
          <a:prstGeom prst="rect">
            <a:avLst/>
          </a:prstGeom>
        </p:spPr>
        <p:txBody>
          <a:bodyPr wrap="square">
            <a:spAutoFit/>
          </a:bodyPr>
          <a:lstStyle/>
          <a:p>
            <a:r>
              <a:rPr lang="en-US" sz="3200" u="sng" dirty="0" smtClean="0"/>
              <a:t>Neutral: </a:t>
            </a:r>
            <a:r>
              <a:rPr lang="en-US" sz="3200" dirty="0" smtClean="0"/>
              <a:t>created by mixing equal amounts of two complementary colors (usually a gray-brown)</a:t>
            </a:r>
          </a:p>
          <a:p>
            <a:endParaRPr lang="en-US" dirty="0" smtClean="0"/>
          </a:p>
          <a:p>
            <a:endParaRPr lang="en-US" dirty="0" smtClean="0"/>
          </a:p>
          <a:p>
            <a:endParaRPr lang="en-US" dirty="0"/>
          </a:p>
        </p:txBody>
      </p:sp>
    </p:spTree>
    <p:extLst>
      <p:ext uri="{BB962C8B-B14F-4D97-AF65-F5344CB8AC3E}">
        <p14:creationId xmlns:p14="http://schemas.microsoft.com/office/powerpoint/2010/main" val="347617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u="sng" dirty="0" smtClean="0"/>
              <a:t>Analogous colors: three consecutive colors on the color wheel</a:t>
            </a: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4143375" cy="4143375"/>
          </a:xfrm>
          <a:prstGeom prst="rect">
            <a:avLst/>
          </a:prstGeom>
        </p:spPr>
      </p:pic>
    </p:spTree>
    <p:extLst>
      <p:ext uri="{BB962C8B-B14F-4D97-AF65-F5344CB8AC3E}">
        <p14:creationId xmlns:p14="http://schemas.microsoft.com/office/powerpoint/2010/main" val="2668575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2041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u="sng" dirty="0" smtClean="0"/>
              <a:t>Monochromatic: one color</a:t>
            </a: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95400"/>
            <a:ext cx="3476232" cy="5257800"/>
          </a:xfrm>
          <a:prstGeom prst="rect">
            <a:avLst/>
          </a:prstGeom>
        </p:spPr>
      </p:pic>
    </p:spTree>
    <p:extLst>
      <p:ext uri="{BB962C8B-B14F-4D97-AF65-F5344CB8AC3E}">
        <p14:creationId xmlns:p14="http://schemas.microsoft.com/office/powerpoint/2010/main" val="388751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schemes</a:t>
            </a:r>
            <a:endParaRPr lang="en-US" dirty="0"/>
          </a:p>
        </p:txBody>
      </p:sp>
      <p:sp>
        <p:nvSpPr>
          <p:cNvPr id="4" name="Rectangle 3"/>
          <p:cNvSpPr/>
          <p:nvPr/>
        </p:nvSpPr>
        <p:spPr>
          <a:xfrm>
            <a:off x="1800224" y="2223700"/>
            <a:ext cx="4829175" cy="2062103"/>
          </a:xfrm>
          <a:prstGeom prst="rect">
            <a:avLst/>
          </a:prstGeom>
        </p:spPr>
        <p:txBody>
          <a:bodyPr wrap="square">
            <a:spAutoFit/>
          </a:bodyPr>
          <a:lstStyle/>
          <a:p>
            <a:pPr lvl="0"/>
            <a:r>
              <a:rPr lang="en-US" sz="3200" u="sng" dirty="0">
                <a:solidFill>
                  <a:prstClr val="white"/>
                </a:solidFill>
              </a:rPr>
              <a:t>A set of colors that work together, could be analogous, complementary, primary, </a:t>
            </a:r>
            <a:r>
              <a:rPr lang="en-US" sz="3200" u="sng" dirty="0" err="1">
                <a:solidFill>
                  <a:prstClr val="white"/>
                </a:solidFill>
              </a:rPr>
              <a:t>etc</a:t>
            </a:r>
            <a:endParaRPr lang="en-US" sz="3200" u="sng" dirty="0">
              <a:solidFill>
                <a:prstClr val="white"/>
              </a:solidFill>
            </a:endParaRPr>
          </a:p>
        </p:txBody>
      </p:sp>
    </p:spTree>
    <p:extLst>
      <p:ext uri="{BB962C8B-B14F-4D97-AF65-F5344CB8AC3E}">
        <p14:creationId xmlns:p14="http://schemas.microsoft.com/office/powerpoint/2010/main" val="1343137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4400" y="-138113"/>
            <a:ext cx="7391400" cy="7300913"/>
          </a:xfrm>
          <a:prstGeom prst="ellipse">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00500" y="-35064"/>
            <a:ext cx="1752600" cy="707886"/>
          </a:xfrm>
          <a:prstGeom prst="rect">
            <a:avLst/>
          </a:prstGeom>
          <a:noFill/>
        </p:spPr>
        <p:txBody>
          <a:bodyPr wrap="square" rtlCol="0">
            <a:spAutoFit/>
          </a:bodyPr>
          <a:lstStyle/>
          <a:p>
            <a:r>
              <a:rPr lang="en-US" sz="4000" dirty="0" smtClean="0"/>
              <a:t>Shade</a:t>
            </a:r>
            <a:endParaRPr lang="en-US" sz="4000" dirty="0"/>
          </a:p>
        </p:txBody>
      </p:sp>
      <p:sp>
        <p:nvSpPr>
          <p:cNvPr id="6" name="TextBox 5"/>
          <p:cNvSpPr txBox="1"/>
          <p:nvPr/>
        </p:nvSpPr>
        <p:spPr>
          <a:xfrm>
            <a:off x="4191000" y="3634025"/>
            <a:ext cx="2514600" cy="584775"/>
          </a:xfrm>
          <a:prstGeom prst="rect">
            <a:avLst/>
          </a:prstGeom>
          <a:noFill/>
        </p:spPr>
        <p:txBody>
          <a:bodyPr wrap="square" rtlCol="0">
            <a:spAutoFit/>
          </a:bodyPr>
          <a:lstStyle/>
          <a:p>
            <a:r>
              <a:rPr lang="en-US" sz="3200" dirty="0" smtClean="0">
                <a:solidFill>
                  <a:schemeClr val="bg1"/>
                </a:solidFill>
              </a:rPr>
              <a:t>highlight</a:t>
            </a:r>
            <a:endParaRPr lang="en-US" sz="3200" dirty="0">
              <a:solidFill>
                <a:schemeClr val="bg1"/>
              </a:solidFill>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32" b="97403" l="0" r="94156"/>
                    </a14:imgEffect>
                  </a14:imgLayer>
                </a14:imgProps>
              </a:ext>
              <a:ext uri="{28A0092B-C50C-407E-A947-70E740481C1C}">
                <a14:useLocalDpi xmlns:a14="http://schemas.microsoft.com/office/drawing/2010/main" val="0"/>
              </a:ext>
            </a:extLst>
          </a:blip>
          <a:srcRect/>
          <a:stretch>
            <a:fillRect/>
          </a:stretch>
        </p:blipFill>
        <p:spPr bwMode="auto">
          <a:xfrm>
            <a:off x="542309" y="320016"/>
            <a:ext cx="8107520" cy="608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048001" y="2108015"/>
            <a:ext cx="2895600" cy="28086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3048000"/>
            <a:ext cx="1447800" cy="369332"/>
          </a:xfrm>
          <a:prstGeom prst="rect">
            <a:avLst/>
          </a:prstGeom>
          <a:noFill/>
        </p:spPr>
        <p:txBody>
          <a:bodyPr wrap="square" rtlCol="0">
            <a:spAutoFit/>
          </a:bodyPr>
          <a:lstStyle/>
          <a:p>
            <a:r>
              <a:rPr lang="en-US" dirty="0" smtClean="0">
                <a:solidFill>
                  <a:schemeClr val="bg1"/>
                </a:solidFill>
              </a:rPr>
              <a:t>tint</a:t>
            </a:r>
            <a:endParaRPr lang="en-US" dirty="0">
              <a:solidFill>
                <a:schemeClr val="bg1"/>
              </a:solidFill>
            </a:endParaRPr>
          </a:p>
        </p:txBody>
      </p:sp>
    </p:spTree>
    <p:extLst>
      <p:ext uri="{BB962C8B-B14F-4D97-AF65-F5344CB8AC3E}">
        <p14:creationId xmlns:p14="http://schemas.microsoft.com/office/powerpoint/2010/main" val="4092232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54621"/>
            <a:ext cx="6340151" cy="1143000"/>
          </a:xfrm>
        </p:spPr>
        <p:txBody>
          <a:bodyPr>
            <a:noAutofit/>
          </a:bodyPr>
          <a:lstStyle/>
          <a:p>
            <a:r>
              <a:rPr lang="en-US" sz="3200" dirty="0" smtClean="0"/>
              <a:t>Your next sketchbook: Draw an animal or insect in a realistic style. No cartoon</a:t>
            </a:r>
            <a:endParaRPr lang="en-US" sz="32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420" t="2174" r="3623"/>
          <a:stretch/>
        </p:blipFill>
        <p:spPr>
          <a:xfrm>
            <a:off x="76200" y="377502"/>
            <a:ext cx="2593132" cy="388969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72" t="31111"/>
          <a:stretch/>
        </p:blipFill>
        <p:spPr>
          <a:xfrm>
            <a:off x="6246198" y="1697963"/>
            <a:ext cx="2865966" cy="279337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167" t="5372"/>
          <a:stretch/>
        </p:blipFill>
        <p:spPr>
          <a:xfrm>
            <a:off x="533400" y="4495800"/>
            <a:ext cx="2819400" cy="207936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667" t="22107" r="30000" b="15413"/>
          <a:stretch/>
        </p:blipFill>
        <p:spPr>
          <a:xfrm>
            <a:off x="6705600" y="4572000"/>
            <a:ext cx="2362200" cy="206692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2810" t="26667" r="15785"/>
          <a:stretch/>
        </p:blipFill>
        <p:spPr>
          <a:xfrm>
            <a:off x="4117133" y="4400549"/>
            <a:ext cx="1752600" cy="2409825"/>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4804" t="3863"/>
          <a:stretch/>
        </p:blipFill>
        <p:spPr>
          <a:xfrm rot="10800000">
            <a:off x="2919358" y="1904641"/>
            <a:ext cx="2895600" cy="2184138"/>
          </a:xfrm>
          <a:prstGeom prst="rect">
            <a:avLst/>
          </a:prstGeom>
        </p:spPr>
      </p:pic>
    </p:spTree>
    <p:extLst>
      <p:ext uri="{BB962C8B-B14F-4D97-AF65-F5344CB8AC3E}">
        <p14:creationId xmlns:p14="http://schemas.microsoft.com/office/powerpoint/2010/main" val="4631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992"/>
            <a:ext cx="8229600" cy="1143000"/>
          </a:xfrm>
        </p:spPr>
        <p:txBody>
          <a:bodyPr/>
          <a:lstStyle/>
          <a:p>
            <a:r>
              <a:rPr lang="en-US" dirty="0" smtClean="0"/>
              <a:t>Color Theory Vocabulary</a:t>
            </a:r>
            <a:endParaRPr lang="en-US"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r>
              <a:rPr lang="en-US" u="sng" dirty="0" smtClean="0"/>
              <a:t>Primary colors- </a:t>
            </a:r>
            <a:r>
              <a:rPr lang="en-US" dirty="0" smtClean="0"/>
              <a:t>Colors that cannot be made. Red, Yellow, Blue</a:t>
            </a:r>
          </a:p>
          <a:p>
            <a:r>
              <a:rPr lang="en-US" u="sng" dirty="0" smtClean="0"/>
              <a:t>Secondary Colors- </a:t>
            </a:r>
            <a:r>
              <a:rPr lang="en-US" dirty="0" smtClean="0"/>
              <a:t>Colors made by mixing equal parts of 2 primary colors (Orange, Green, Purple)</a:t>
            </a:r>
          </a:p>
          <a:p>
            <a:r>
              <a:rPr lang="en-US" u="sng" dirty="0" smtClean="0"/>
              <a:t>Tertiary colors- </a:t>
            </a:r>
            <a:r>
              <a:rPr lang="en-US" dirty="0" smtClean="0"/>
              <a:t>colors made by mixing a secondary and a primary (Red-Orange, Yellow-Orange, Yellow-Green, Blue-Green, Blue-Violet, Red-Violet)</a:t>
            </a:r>
          </a:p>
          <a:p>
            <a:r>
              <a:rPr lang="en-US" u="sng" dirty="0" smtClean="0"/>
              <a:t>Tint-</a:t>
            </a:r>
            <a:r>
              <a:rPr lang="en-US" dirty="0" smtClean="0"/>
              <a:t> a color plus white</a:t>
            </a:r>
          </a:p>
          <a:p>
            <a:r>
              <a:rPr lang="en-US" u="sng" dirty="0" smtClean="0"/>
              <a:t>Shade</a:t>
            </a:r>
            <a:r>
              <a:rPr lang="en-US" dirty="0" smtClean="0"/>
              <a:t>- a color plus black</a:t>
            </a:r>
          </a:p>
          <a:p>
            <a:r>
              <a:rPr lang="en-US" u="sng" dirty="0" smtClean="0"/>
              <a:t>Neutrals</a:t>
            </a:r>
            <a:r>
              <a:rPr lang="en-US" dirty="0" smtClean="0"/>
              <a:t>-browns, tans</a:t>
            </a:r>
          </a:p>
          <a:p>
            <a:r>
              <a:rPr lang="en-US" u="sng" dirty="0" smtClean="0"/>
              <a:t>Achromatic</a:t>
            </a:r>
            <a:r>
              <a:rPr lang="en-US" dirty="0" smtClean="0"/>
              <a:t>- black and white</a:t>
            </a:r>
          </a:p>
          <a:p>
            <a:r>
              <a:rPr lang="en-US" u="sng" dirty="0" smtClean="0"/>
              <a:t>Complementary</a:t>
            </a:r>
            <a:r>
              <a:rPr lang="en-US" dirty="0" smtClean="0"/>
              <a:t>- A pair of colors across from each other (red-green, Blue-orange, Yellow-Purple)</a:t>
            </a:r>
          </a:p>
          <a:p>
            <a:r>
              <a:rPr lang="en-US" u="sng" dirty="0" smtClean="0"/>
              <a:t>Analogous colors- </a:t>
            </a:r>
            <a:r>
              <a:rPr lang="en-US" dirty="0" smtClean="0"/>
              <a:t>a group 3 colors right beside each other on the color wheel (red, red-orange, orange)</a:t>
            </a:r>
          </a:p>
          <a:p>
            <a:r>
              <a:rPr lang="en-US" u="sng" dirty="0" smtClean="0"/>
              <a:t>Monochromatic</a:t>
            </a:r>
            <a:r>
              <a:rPr lang="en-US" dirty="0" smtClean="0"/>
              <a:t>- One color with different tints and shades</a:t>
            </a:r>
          </a:p>
          <a:p>
            <a:endParaRPr lang="en-US" dirty="0" smtClean="0"/>
          </a:p>
          <a:p>
            <a:endParaRPr lang="en-US" dirty="0" smtClean="0"/>
          </a:p>
          <a:p>
            <a:endParaRPr lang="en-US" dirty="0"/>
          </a:p>
        </p:txBody>
      </p:sp>
    </p:spTree>
    <p:extLst>
      <p:ext uri="{BB962C8B-B14F-4D97-AF65-F5344CB8AC3E}">
        <p14:creationId xmlns:p14="http://schemas.microsoft.com/office/powerpoint/2010/main" val="180163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
            <a:ext cx="8686800" cy="7162800"/>
          </a:xfrm>
        </p:spPr>
      </p:pic>
      <p:sp>
        <p:nvSpPr>
          <p:cNvPr id="2" name="Title 1"/>
          <p:cNvSpPr>
            <a:spLocks noGrp="1"/>
          </p:cNvSpPr>
          <p:nvPr>
            <p:ph type="title"/>
          </p:nvPr>
        </p:nvSpPr>
        <p:spPr/>
        <p:txBody>
          <a:bodyPr/>
          <a:lstStyle/>
          <a:p>
            <a:r>
              <a:rPr lang="en-US" dirty="0" smtClean="0"/>
              <a:t>What is color</a:t>
            </a:r>
            <a:endParaRPr lang="en-US" dirty="0"/>
          </a:p>
        </p:txBody>
      </p:sp>
    </p:spTree>
    <p:extLst>
      <p:ext uri="{BB962C8B-B14F-4D97-AF65-F5344CB8AC3E}">
        <p14:creationId xmlns:p14="http://schemas.microsoft.com/office/powerpoint/2010/main" val="11074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a:t>
            </a:r>
            <a:endParaRPr lang="en-US" dirty="0"/>
          </a:p>
        </p:txBody>
      </p:sp>
      <p:sp>
        <p:nvSpPr>
          <p:cNvPr id="3" name="Content Placeholder 2"/>
          <p:cNvSpPr>
            <a:spLocks noGrp="1"/>
          </p:cNvSpPr>
          <p:nvPr>
            <p:ph idx="1"/>
          </p:nvPr>
        </p:nvSpPr>
        <p:spPr/>
        <p:txBody>
          <a:bodyPr/>
          <a:lstStyle/>
          <a:p>
            <a:r>
              <a:rPr lang="en-US" dirty="0" smtClean="0"/>
              <a:t>the quality of an object or substance with respect to light reflected by the object, usually determined visually by measurement of </a:t>
            </a:r>
            <a:r>
              <a:rPr lang="en-US" b="1" dirty="0" smtClean="0">
                <a:solidFill>
                  <a:schemeClr val="accent6">
                    <a:lumMod val="75000"/>
                  </a:schemeClr>
                </a:solidFill>
              </a:rPr>
              <a:t>hue, saturation, and brightness </a:t>
            </a:r>
            <a:r>
              <a:rPr lang="en-US" dirty="0" smtClean="0"/>
              <a:t>of the reflected light; saturation or chroma; hue. </a:t>
            </a:r>
          </a:p>
          <a:p>
            <a:endParaRPr lang="en-US" dirty="0"/>
          </a:p>
        </p:txBody>
      </p:sp>
    </p:spTree>
    <p:extLst>
      <p:ext uri="{BB962C8B-B14F-4D97-AF65-F5344CB8AC3E}">
        <p14:creationId xmlns:p14="http://schemas.microsoft.com/office/powerpoint/2010/main" val="1993073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143000"/>
          </a:xfrm>
        </p:spPr>
        <p:txBody>
          <a:bodyPr/>
          <a:lstStyle/>
          <a:p>
            <a:r>
              <a:rPr lang="en-US" dirty="0" smtClean="0"/>
              <a:t>What are primary colors</a:t>
            </a:r>
            <a:endParaRPr lang="en-US" dirty="0"/>
          </a:p>
        </p:txBody>
      </p:sp>
    </p:spTree>
    <p:extLst>
      <p:ext uri="{BB962C8B-B14F-4D97-AF65-F5344CB8AC3E}">
        <p14:creationId xmlns:p14="http://schemas.microsoft.com/office/powerpoint/2010/main" val="223545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normAutofit fontScale="90000"/>
          </a:bodyPr>
          <a:lstStyle/>
          <a:p>
            <a:r>
              <a:rPr lang="en-US" sz="3600" dirty="0" smtClean="0"/>
              <a:t>In color mixing for painting, the fundamental rule is that there are </a:t>
            </a:r>
            <a:r>
              <a:rPr lang="en-US" sz="3600" b="1" u="sng" dirty="0" smtClean="0">
                <a:solidFill>
                  <a:schemeClr val="accent6">
                    <a:lumMod val="75000"/>
                  </a:schemeClr>
                </a:solidFill>
              </a:rPr>
              <a:t>three colors that cannot be made by mixing other colors together</a:t>
            </a:r>
            <a:r>
              <a:rPr lang="en-US" sz="3600" u="sng" dirty="0" smtClean="0"/>
              <a:t>. </a:t>
            </a:r>
            <a:r>
              <a:rPr lang="en-US" sz="3600" dirty="0" smtClean="0"/>
              <a:t>These three, red, blue, and yellow, are known as the primary colors.</a:t>
            </a:r>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971800"/>
            <a:ext cx="5029200" cy="3633597"/>
          </a:xfrm>
          <a:prstGeom prst="rect">
            <a:avLst/>
          </a:prstGeom>
        </p:spPr>
      </p:pic>
    </p:spTree>
    <p:extLst>
      <p:ext uri="{BB962C8B-B14F-4D97-AF65-F5344CB8AC3E}">
        <p14:creationId xmlns:p14="http://schemas.microsoft.com/office/powerpoint/2010/main" val="101733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you mix 2 primary colors?</a:t>
            </a:r>
            <a:endParaRPr lang="en-US" dirty="0"/>
          </a:p>
        </p:txBody>
      </p:sp>
      <p:sp>
        <p:nvSpPr>
          <p:cNvPr id="3" name="Rectangle 2"/>
          <p:cNvSpPr/>
          <p:nvPr/>
        </p:nvSpPr>
        <p:spPr>
          <a:xfrm>
            <a:off x="228600" y="2209800"/>
            <a:ext cx="8763000" cy="4524315"/>
          </a:xfrm>
          <a:prstGeom prst="rect">
            <a:avLst/>
          </a:prstGeom>
        </p:spPr>
        <p:txBody>
          <a:bodyPr wrap="square">
            <a:spAutoFit/>
          </a:bodyPr>
          <a:lstStyle/>
          <a:p>
            <a:r>
              <a:rPr lang="en-US" sz="3200" dirty="0" smtClean="0"/>
              <a:t>If you </a:t>
            </a:r>
            <a:r>
              <a:rPr lang="en-US" sz="3200" u="sng" dirty="0" smtClean="0"/>
              <a:t>mix two primary colors together, you create what is called a secondary color</a:t>
            </a:r>
            <a:r>
              <a:rPr lang="en-US" sz="3200" dirty="0" smtClean="0"/>
              <a:t>. Mixing blue and red creates purple; red and yellow make orange; yellow and blue make green. The exact hue of the secondary color you've mixed depends on which red, blue, or yellow you use and the proportions in which you mix them. </a:t>
            </a:r>
            <a:r>
              <a:rPr lang="en-US" sz="3200" u="sng" dirty="0" smtClean="0"/>
              <a:t>If you </a:t>
            </a:r>
            <a:r>
              <a:rPr lang="en-US" sz="3200" u="sng" dirty="0" smtClean="0"/>
              <a:t>a primary color and a secondary color </a:t>
            </a:r>
            <a:r>
              <a:rPr lang="en-US" sz="3200" u="sng" dirty="0" smtClean="0"/>
              <a:t>together, you get a tertiary </a:t>
            </a:r>
            <a:r>
              <a:rPr lang="en-US" sz="3200" u="sng" dirty="0" smtClean="0"/>
              <a:t>color (RO, YO, YG, BG, BV, RV)</a:t>
            </a:r>
            <a:r>
              <a:rPr lang="en-US" sz="3200" dirty="0" smtClean="0"/>
              <a:t>.</a:t>
            </a:r>
            <a:endParaRPr lang="en-US" sz="3200" dirty="0"/>
          </a:p>
        </p:txBody>
      </p:sp>
    </p:spTree>
    <p:extLst>
      <p:ext uri="{BB962C8B-B14F-4D97-AF65-F5344CB8AC3E}">
        <p14:creationId xmlns:p14="http://schemas.microsoft.com/office/powerpoint/2010/main" val="768530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28435" cy="60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02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we know…</a:t>
            </a:r>
            <a:endParaRPr lang="en-US" dirty="0"/>
          </a:p>
        </p:txBody>
      </p:sp>
      <p:sp>
        <p:nvSpPr>
          <p:cNvPr id="3" name="Rectangle 2"/>
          <p:cNvSpPr/>
          <p:nvPr/>
        </p:nvSpPr>
        <p:spPr>
          <a:xfrm>
            <a:off x="304800" y="1720840"/>
            <a:ext cx="8382000" cy="5109091"/>
          </a:xfrm>
          <a:prstGeom prst="rect">
            <a:avLst/>
          </a:prstGeom>
        </p:spPr>
        <p:txBody>
          <a:bodyPr wrap="square">
            <a:spAutoFit/>
          </a:bodyPr>
          <a:lstStyle/>
          <a:p>
            <a:r>
              <a:rPr lang="en-US" sz="2800" dirty="0" smtClean="0"/>
              <a:t>Primary colors: colors from which all other colors are made: red, blue, and yellow</a:t>
            </a:r>
          </a:p>
          <a:p>
            <a:endParaRPr lang="en-US" sz="2800" dirty="0" smtClean="0"/>
          </a:p>
          <a:p>
            <a:r>
              <a:rPr lang="en-US" sz="2800" dirty="0" smtClean="0"/>
              <a:t>Secondary colors: colors that are created from equal amounts of a pair of primary colors: green, orange, violet</a:t>
            </a:r>
          </a:p>
          <a:p>
            <a:endParaRPr lang="en-US" sz="2800" dirty="0" smtClean="0"/>
          </a:p>
          <a:p>
            <a:r>
              <a:rPr lang="en-US" sz="2800" dirty="0" smtClean="0"/>
              <a:t>Tertiary colors: colors made from equal amounts of a pair of primary and secondary colors: red-violet, blue-violet, blue-green, yellow-green, yellow-orange, red-orange</a:t>
            </a:r>
          </a:p>
          <a:p>
            <a:endParaRPr lang="en-US" dirty="0"/>
          </a:p>
        </p:txBody>
      </p:sp>
    </p:spTree>
    <p:extLst>
      <p:ext uri="{BB962C8B-B14F-4D97-AF65-F5344CB8AC3E}">
        <p14:creationId xmlns:p14="http://schemas.microsoft.com/office/powerpoint/2010/main" val="288024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656</Words>
  <Application>Microsoft Office PowerPoint</Application>
  <PresentationFormat>On-screen Show (4:3)</PresentationFormat>
  <Paragraphs>50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What is color</vt:lpstr>
      <vt:lpstr>Color is….</vt:lpstr>
      <vt:lpstr>What are primary colors</vt:lpstr>
      <vt:lpstr>In color mixing for painting, the fundamental rule is that there are three colors that cannot be made by mixing other colors together. These three, red, blue, and yellow, are known as the primary colors.  </vt:lpstr>
      <vt:lpstr>What happens when you mix 2 primary colors?</vt:lpstr>
      <vt:lpstr>PowerPoint Presentation</vt:lpstr>
      <vt:lpstr>So far we know…</vt:lpstr>
      <vt:lpstr>What about black and white?</vt:lpstr>
      <vt:lpstr>PowerPoint Presentation</vt:lpstr>
      <vt:lpstr>Warm and cool colors</vt:lpstr>
      <vt:lpstr>PowerPoint Presentation</vt:lpstr>
      <vt:lpstr>Can red be cool and warm?</vt:lpstr>
      <vt:lpstr>PowerPoint Presentation</vt:lpstr>
      <vt:lpstr>So here is the color wheel….</vt:lpstr>
      <vt:lpstr>Complementary colors</vt:lpstr>
      <vt:lpstr>What about brown and grey… </vt:lpstr>
      <vt:lpstr>Analogous colors: three consecutive colors on the color wheel  </vt:lpstr>
      <vt:lpstr>Monochromatic: one color  </vt:lpstr>
      <vt:lpstr>Color schemes</vt:lpstr>
      <vt:lpstr>PowerPoint Presentation</vt:lpstr>
      <vt:lpstr>Your next sketchbook: Draw an animal or insect in a realistic style. No cartoon</vt:lpstr>
      <vt:lpstr>Color Theory Vocabulary</vt:lpstr>
    </vt:vector>
  </TitlesOfParts>
  <Company>Fort Mill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Bagley</dc:creator>
  <cp:lastModifiedBy>Alicia Bagley</cp:lastModifiedBy>
  <cp:revision>31</cp:revision>
  <dcterms:created xsi:type="dcterms:W3CDTF">2011-09-21T13:00:38Z</dcterms:created>
  <dcterms:modified xsi:type="dcterms:W3CDTF">2016-09-21T13:02:21Z</dcterms:modified>
</cp:coreProperties>
</file>