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1" r:id="rId2"/>
    <p:sldId id="256" r:id="rId3"/>
    <p:sldId id="257" r:id="rId4"/>
    <p:sldId id="263" r:id="rId5"/>
    <p:sldId id="258" r:id="rId6"/>
    <p:sldId id="270" r:id="rId7"/>
    <p:sldId id="259" r:id="rId8"/>
    <p:sldId id="261" r:id="rId9"/>
    <p:sldId id="262" r:id="rId10"/>
    <p:sldId id="264" r:id="rId11"/>
    <p:sldId id="266" r:id="rId12"/>
    <p:sldId id="265" r:id="rId13"/>
    <p:sldId id="269"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9/14/2017</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9/14/2017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9/14/2017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9/14/2017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9/14/2017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9/14/2017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9/14/2017</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9/14/2017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9/14/2017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9/14/2017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9/14/2017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9/14/2017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9/14/2017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9/14/2017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9/14/2017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9/14/2017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9/14/2017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9/14/2017</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8500" y="944594"/>
            <a:ext cx="7620000" cy="5038725"/>
          </a:xfrm>
          <a:prstGeom prst="rect">
            <a:avLst/>
          </a:prstGeom>
        </p:spPr>
      </p:pic>
    </p:spTree>
    <p:extLst>
      <p:ext uri="{BB962C8B-B14F-4D97-AF65-F5344CB8AC3E}">
        <p14:creationId xmlns:p14="http://schemas.microsoft.com/office/powerpoint/2010/main" val="3491230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are interested to join…</a:t>
            </a:r>
            <a:endParaRPr lang="en-US" dirty="0"/>
          </a:p>
        </p:txBody>
      </p:sp>
      <p:sp>
        <p:nvSpPr>
          <p:cNvPr id="3" name="Content Placeholder 2"/>
          <p:cNvSpPr>
            <a:spLocks noGrp="1"/>
          </p:cNvSpPr>
          <p:nvPr>
            <p:ph idx="1"/>
          </p:nvPr>
        </p:nvSpPr>
        <p:spPr/>
        <p:txBody>
          <a:bodyPr>
            <a:normAutofit/>
          </a:bodyPr>
          <a:lstStyle/>
          <a:p>
            <a:r>
              <a:rPr lang="en-US" sz="2400" dirty="0" smtClean="0"/>
              <a:t>Take an application packet and fill out the last page.</a:t>
            </a:r>
          </a:p>
          <a:p>
            <a:r>
              <a:rPr lang="en-US" sz="2400" dirty="0" smtClean="0"/>
              <a:t>Pay your fee ($10 for returning, 15 for new) </a:t>
            </a:r>
            <a:r>
              <a:rPr lang="en-US" sz="2400" u="sng" dirty="0" smtClean="0"/>
              <a:t>online</a:t>
            </a:r>
            <a:r>
              <a:rPr lang="en-US" sz="2400" dirty="0" smtClean="0"/>
              <a:t>.  Bring last page and a copy of your online receipt to me.</a:t>
            </a:r>
          </a:p>
          <a:p>
            <a:endParaRPr lang="en-US" sz="2400" dirty="0"/>
          </a:p>
          <a:p>
            <a:r>
              <a:rPr lang="en-US" sz="2400" dirty="0" smtClean="0"/>
              <a:t>Do all this by September </a:t>
            </a:r>
            <a:r>
              <a:rPr lang="en-US" sz="2400" dirty="0" smtClean="0"/>
              <a:t>19th</a:t>
            </a:r>
            <a:r>
              <a:rPr lang="en-US" sz="2400" dirty="0" smtClean="0"/>
              <a:t>. No exceptions.  I would encourage you to do it sooner than later.</a:t>
            </a:r>
            <a:endParaRPr lang="en-US" sz="2400" dirty="0"/>
          </a:p>
        </p:txBody>
      </p:sp>
    </p:spTree>
    <p:extLst>
      <p:ext uri="{BB962C8B-B14F-4D97-AF65-F5344CB8AC3E}">
        <p14:creationId xmlns:p14="http://schemas.microsoft.com/office/powerpoint/2010/main" val="431866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are interested in running for a office role…</a:t>
            </a:r>
            <a:endParaRPr lang="en-US" dirty="0"/>
          </a:p>
        </p:txBody>
      </p:sp>
      <p:sp>
        <p:nvSpPr>
          <p:cNvPr id="3" name="Content Placeholder 2"/>
          <p:cNvSpPr>
            <a:spLocks noGrp="1"/>
          </p:cNvSpPr>
          <p:nvPr>
            <p:ph idx="1"/>
          </p:nvPr>
        </p:nvSpPr>
        <p:spPr>
          <a:xfrm>
            <a:off x="419100" y="2260600"/>
            <a:ext cx="10998200" cy="4343400"/>
          </a:xfrm>
        </p:spPr>
        <p:txBody>
          <a:bodyPr>
            <a:normAutofit lnSpcReduction="10000"/>
          </a:bodyPr>
          <a:lstStyle/>
          <a:p>
            <a:r>
              <a:rPr lang="en-US" sz="2400" dirty="0" smtClean="0"/>
              <a:t>Please respond to the google form I will be sending out later today.</a:t>
            </a:r>
          </a:p>
          <a:p>
            <a:endParaRPr lang="en-US" sz="2000" dirty="0"/>
          </a:p>
          <a:p>
            <a:r>
              <a:rPr lang="en-US" sz="2200" dirty="0" smtClean="0"/>
              <a:t>President will be filled by a Senior</a:t>
            </a:r>
          </a:p>
          <a:p>
            <a:pPr lvl="1"/>
            <a:r>
              <a:rPr lang="en-US" sz="2200" dirty="0" smtClean="0"/>
              <a:t>Will lead meetings, help with coming up with ideals, plan events, assist in submitting a semi-annual report for the NAHS Magazine</a:t>
            </a:r>
          </a:p>
          <a:p>
            <a:r>
              <a:rPr lang="en-US" sz="2200" dirty="0" smtClean="0"/>
              <a:t>2 Vice Presidents one will be filled by a Senior and one will be filled by a Junior</a:t>
            </a:r>
          </a:p>
          <a:p>
            <a:pPr lvl="1"/>
            <a:r>
              <a:rPr lang="en-US" sz="2200" dirty="0" smtClean="0"/>
              <a:t>Will assist in President jobs</a:t>
            </a:r>
          </a:p>
          <a:p>
            <a:r>
              <a:rPr lang="en-US" sz="2200" dirty="0" smtClean="0"/>
              <a:t>Secretary </a:t>
            </a:r>
            <a:endParaRPr lang="en-US" sz="2200" dirty="0" smtClean="0"/>
          </a:p>
          <a:p>
            <a:pPr lvl="1"/>
            <a:r>
              <a:rPr lang="en-US" sz="2000" dirty="0" smtClean="0"/>
              <a:t>Will </a:t>
            </a:r>
            <a:r>
              <a:rPr lang="en-US" sz="2000" dirty="0" smtClean="0"/>
              <a:t>track attendance and help with other information. Also will record the minutes for the meetings. Will work to maintain the NAHS Webpage</a:t>
            </a:r>
            <a:endParaRPr lang="en-US" sz="2000" dirty="0"/>
          </a:p>
        </p:txBody>
      </p:sp>
    </p:spTree>
    <p:extLst>
      <p:ext uri="{BB962C8B-B14F-4D97-AF65-F5344CB8AC3E}">
        <p14:creationId xmlns:p14="http://schemas.microsoft.com/office/powerpoint/2010/main" val="2045495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First Meeting …</a:t>
            </a:r>
            <a:endParaRPr lang="en-US" dirty="0"/>
          </a:p>
        </p:txBody>
      </p:sp>
      <p:sp>
        <p:nvSpPr>
          <p:cNvPr id="3" name="Content Placeholder 2"/>
          <p:cNvSpPr>
            <a:spLocks noGrp="1"/>
          </p:cNvSpPr>
          <p:nvPr>
            <p:ph idx="1"/>
          </p:nvPr>
        </p:nvSpPr>
        <p:spPr/>
        <p:txBody>
          <a:bodyPr/>
          <a:lstStyle/>
          <a:p>
            <a:r>
              <a:rPr lang="en-US" sz="2400" dirty="0" smtClean="0"/>
              <a:t>Will be on September </a:t>
            </a:r>
            <a:r>
              <a:rPr lang="en-US" sz="2400" dirty="0" smtClean="0"/>
              <a:t>19th</a:t>
            </a:r>
            <a:r>
              <a:rPr lang="en-US" sz="2400" dirty="0" smtClean="0"/>
              <a:t>. </a:t>
            </a:r>
            <a:endParaRPr lang="en-US" sz="2400" dirty="0" smtClean="0"/>
          </a:p>
          <a:p>
            <a:r>
              <a:rPr lang="en-US" sz="2400" dirty="0" smtClean="0"/>
              <a:t>We </a:t>
            </a:r>
            <a:r>
              <a:rPr lang="en-US" sz="2400" dirty="0" smtClean="0"/>
              <a:t>will vote/announce for the president, vice presidents, and secretary. (Voting </a:t>
            </a:r>
            <a:r>
              <a:rPr lang="en-US" sz="2400" u="sng" dirty="0" smtClean="0"/>
              <a:t>will be </a:t>
            </a:r>
            <a:r>
              <a:rPr lang="en-US" sz="2400" dirty="0" smtClean="0"/>
              <a:t>done online)</a:t>
            </a:r>
          </a:p>
          <a:p>
            <a:r>
              <a:rPr lang="en-US" sz="2400" dirty="0" smtClean="0"/>
              <a:t>We will also discuss possible projects for service hours and sign up for some of them.</a:t>
            </a:r>
          </a:p>
          <a:p>
            <a:r>
              <a:rPr lang="en-US" sz="2400" dirty="0" smtClean="0"/>
              <a:t>Come up with t-shirt designs</a:t>
            </a:r>
          </a:p>
        </p:txBody>
      </p:sp>
    </p:spTree>
    <p:extLst>
      <p:ext uri="{BB962C8B-B14F-4D97-AF65-F5344CB8AC3E}">
        <p14:creationId xmlns:p14="http://schemas.microsoft.com/office/powerpoint/2010/main" val="2418520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Any Questions?</a:t>
            </a:r>
            <a:endParaRPr lang="en-US" sz="5400" dirty="0"/>
          </a:p>
        </p:txBody>
      </p:sp>
    </p:spTree>
    <p:extLst>
      <p:ext uri="{BB962C8B-B14F-4D97-AF65-F5344CB8AC3E}">
        <p14:creationId xmlns:p14="http://schemas.microsoft.com/office/powerpoint/2010/main" val="2950601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154" y="2243667"/>
            <a:ext cx="8825660" cy="1822514"/>
          </a:xfrm>
        </p:spPr>
        <p:txBody>
          <a:bodyPr/>
          <a:lstStyle/>
          <a:p>
            <a:r>
              <a:rPr lang="en-US" dirty="0"/>
              <a:t>To Join Remind</a:t>
            </a:r>
            <a:br>
              <a:rPr lang="en-US" dirty="0"/>
            </a:br>
            <a:r>
              <a:rPr lang="en-US" dirty="0"/>
              <a:t>Text @</a:t>
            </a:r>
            <a:r>
              <a:rPr lang="en-US" dirty="0" err="1"/>
              <a:t>nafonahs</a:t>
            </a:r>
            <a:r>
              <a:rPr lang="en-US" dirty="0"/>
              <a:t> </a:t>
            </a:r>
            <a:br>
              <a:rPr lang="en-US" dirty="0"/>
            </a:br>
            <a:r>
              <a:rPr lang="en-US" dirty="0"/>
              <a:t>To 81010</a:t>
            </a:r>
            <a:br>
              <a:rPr lang="en-US" dirty="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598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92175"/>
            <a:ext cx="7620000" cy="5038725"/>
          </a:xfrm>
          <a:prstGeom prst="rect">
            <a:avLst/>
          </a:prstGeom>
        </p:spPr>
      </p:pic>
      <p:sp>
        <p:nvSpPr>
          <p:cNvPr id="2" name="TextBox 1"/>
          <p:cNvSpPr txBox="1"/>
          <p:nvPr/>
        </p:nvSpPr>
        <p:spPr>
          <a:xfrm>
            <a:off x="7721600" y="2934483"/>
            <a:ext cx="3771900" cy="2677656"/>
          </a:xfrm>
          <a:prstGeom prst="rect">
            <a:avLst/>
          </a:prstGeom>
          <a:noFill/>
        </p:spPr>
        <p:txBody>
          <a:bodyPr wrap="square" rtlCol="0">
            <a:spAutoFit/>
          </a:bodyPr>
          <a:lstStyle/>
          <a:p>
            <a:r>
              <a:rPr lang="en-US" sz="2800" dirty="0" smtClean="0">
                <a:solidFill>
                  <a:schemeClr val="bg1"/>
                </a:solidFill>
              </a:rPr>
              <a:t>Please come in and have a seat.</a:t>
            </a:r>
          </a:p>
          <a:p>
            <a:endParaRPr lang="en-US" sz="2800" dirty="0" smtClean="0">
              <a:solidFill>
                <a:schemeClr val="bg1"/>
              </a:solidFill>
            </a:endParaRPr>
          </a:p>
          <a:p>
            <a:r>
              <a:rPr lang="en-US" sz="2800" dirty="0" smtClean="0">
                <a:solidFill>
                  <a:schemeClr val="bg1"/>
                </a:solidFill>
              </a:rPr>
              <a:t>To Join Remind</a:t>
            </a:r>
          </a:p>
          <a:p>
            <a:r>
              <a:rPr lang="en-US" sz="2800" dirty="0" smtClean="0">
                <a:solidFill>
                  <a:schemeClr val="bg1"/>
                </a:solidFill>
              </a:rPr>
              <a:t>Text @</a:t>
            </a:r>
            <a:r>
              <a:rPr lang="en-US" sz="2800" dirty="0" err="1" smtClean="0">
                <a:solidFill>
                  <a:schemeClr val="bg1"/>
                </a:solidFill>
              </a:rPr>
              <a:t>nafonahs</a:t>
            </a:r>
            <a:r>
              <a:rPr lang="en-US" sz="2800" dirty="0" smtClean="0">
                <a:solidFill>
                  <a:schemeClr val="bg1"/>
                </a:solidFill>
              </a:rPr>
              <a:t> </a:t>
            </a:r>
          </a:p>
          <a:p>
            <a:r>
              <a:rPr lang="en-US" sz="2800" dirty="0" smtClean="0">
                <a:solidFill>
                  <a:schemeClr val="bg1"/>
                </a:solidFill>
              </a:rPr>
              <a:t>To 81010</a:t>
            </a:r>
            <a:endParaRPr lang="en-US" sz="2800" dirty="0">
              <a:solidFill>
                <a:schemeClr val="bg1"/>
              </a:solidFill>
            </a:endParaRPr>
          </a:p>
        </p:txBody>
      </p:sp>
    </p:spTree>
    <p:extLst>
      <p:ext uri="{BB962C8B-B14F-4D97-AF65-F5344CB8AC3E}">
        <p14:creationId xmlns:p14="http://schemas.microsoft.com/office/powerpoint/2010/main" val="75500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National Art Honor Society</a:t>
            </a:r>
            <a:endParaRPr lang="en-US" dirty="0"/>
          </a:p>
        </p:txBody>
      </p:sp>
      <p:sp>
        <p:nvSpPr>
          <p:cNvPr id="3" name="Content Placeholder 2"/>
          <p:cNvSpPr>
            <a:spLocks noGrp="1"/>
          </p:cNvSpPr>
          <p:nvPr>
            <p:ph idx="1"/>
          </p:nvPr>
        </p:nvSpPr>
        <p:spPr/>
        <p:txBody>
          <a:bodyPr>
            <a:noAutofit/>
          </a:bodyPr>
          <a:lstStyle/>
          <a:p>
            <a:r>
              <a:rPr lang="en-US" sz="2400" dirty="0"/>
              <a:t>The National Art Honor Society (NAHS) is designed specifically for high school students in grades 9-12. In 1978, the National Art Education Association began the National Art Honor Society program to inspire and recognize students who have shown an outstanding ability and interest in art. The NAHS strives to aid members in attaining the highest standards in art scholarship, character, and service, and to bring art education to the attention of the school and community.</a:t>
            </a:r>
          </a:p>
        </p:txBody>
      </p:sp>
    </p:spTree>
    <p:extLst>
      <p:ext uri="{BB962C8B-B14F-4D97-AF65-F5344CB8AC3E}">
        <p14:creationId xmlns:p14="http://schemas.microsoft.com/office/powerpoint/2010/main" val="3301710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t>
            </a:r>
            <a:endParaRPr lang="en-US" dirty="0"/>
          </a:p>
        </p:txBody>
      </p:sp>
      <p:sp>
        <p:nvSpPr>
          <p:cNvPr id="3" name="Content Placeholder 2"/>
          <p:cNvSpPr>
            <a:spLocks noGrp="1"/>
          </p:cNvSpPr>
          <p:nvPr>
            <p:ph idx="1"/>
          </p:nvPr>
        </p:nvSpPr>
        <p:spPr/>
        <p:txBody>
          <a:bodyPr/>
          <a:lstStyle/>
          <a:p>
            <a:r>
              <a:rPr lang="en-US" sz="2400" dirty="0"/>
              <a:t>Membership in the NAHS is a privilege. Students considered for membership into the NAHS</a:t>
            </a:r>
          </a:p>
          <a:p>
            <a:pPr lvl="1"/>
            <a:r>
              <a:rPr lang="en-US" sz="2400" dirty="0"/>
              <a:t>	-Have completed an art course with a 90 average or higher</a:t>
            </a:r>
          </a:p>
          <a:p>
            <a:pPr lvl="1"/>
            <a:r>
              <a:rPr lang="en-US" sz="2400" dirty="0"/>
              <a:t>	</a:t>
            </a:r>
            <a:r>
              <a:rPr lang="en-US" sz="2400" dirty="0" smtClean="0"/>
              <a:t>-</a:t>
            </a:r>
            <a:r>
              <a:rPr lang="en-US" sz="2400" dirty="0"/>
              <a:t>Maintain a minimum GPA of 3.0 weighted SC scale</a:t>
            </a:r>
          </a:p>
          <a:p>
            <a:pPr lvl="1"/>
            <a:r>
              <a:rPr lang="en-US" sz="2400" dirty="0"/>
              <a:t>	-Pay local dues yearly ($</a:t>
            </a:r>
            <a:r>
              <a:rPr lang="en-US" sz="2400" dirty="0" smtClean="0"/>
              <a:t>15 for new, $10 for returning).</a:t>
            </a:r>
            <a:endParaRPr lang="en-US" sz="2400" dirty="0"/>
          </a:p>
          <a:p>
            <a:endParaRPr lang="en-US" dirty="0"/>
          </a:p>
        </p:txBody>
      </p:sp>
    </p:spTree>
    <p:extLst>
      <p:ext uri="{BB962C8B-B14F-4D97-AF65-F5344CB8AC3E}">
        <p14:creationId xmlns:p14="http://schemas.microsoft.com/office/powerpoint/2010/main" val="425050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you join?</a:t>
            </a:r>
            <a:endParaRPr lang="en-US" dirty="0"/>
          </a:p>
        </p:txBody>
      </p:sp>
      <p:sp>
        <p:nvSpPr>
          <p:cNvPr id="3" name="Content Placeholder 2"/>
          <p:cNvSpPr>
            <a:spLocks noGrp="1"/>
          </p:cNvSpPr>
          <p:nvPr>
            <p:ph idx="1"/>
          </p:nvPr>
        </p:nvSpPr>
        <p:spPr>
          <a:xfrm>
            <a:off x="647700" y="2603500"/>
            <a:ext cx="11239500" cy="3924300"/>
          </a:xfrm>
        </p:spPr>
        <p:txBody>
          <a:bodyPr>
            <a:normAutofit/>
          </a:bodyPr>
          <a:lstStyle/>
          <a:p>
            <a:r>
              <a:rPr lang="en-US" dirty="0"/>
              <a:t>	Students become members of a distinguished group of over 46,000 art students.</a:t>
            </a:r>
          </a:p>
          <a:p>
            <a:r>
              <a:rPr lang="en-US" dirty="0"/>
              <a:t>	Students gain peer recognition, leadership growth opportunities, college and career preparation, and an unmatched sense of camaraderie.  </a:t>
            </a:r>
          </a:p>
          <a:p>
            <a:r>
              <a:rPr lang="en-US" dirty="0"/>
              <a:t>	Students receive opportunities for publication in the NAHS News (a semi-annual, full-color digital publication), and the National Art Honor Societies Online </a:t>
            </a:r>
            <a:r>
              <a:rPr lang="en-US" dirty="0" smtClean="0"/>
              <a:t>Gallery.</a:t>
            </a:r>
            <a:endParaRPr lang="en-US" dirty="0"/>
          </a:p>
          <a:p>
            <a:r>
              <a:rPr lang="en-US" dirty="0"/>
              <a:t>	Juniors and Seniors are eligible for the Rising Stars Secondary Recognition Program </a:t>
            </a:r>
            <a:r>
              <a:rPr lang="en-US" dirty="0" smtClean="0"/>
              <a:t>Award</a:t>
            </a:r>
            <a:r>
              <a:rPr lang="en-US" dirty="0"/>
              <a:t>.</a:t>
            </a:r>
          </a:p>
          <a:p>
            <a:r>
              <a:rPr lang="en-US" dirty="0"/>
              <a:t>	Seniors are eligible to apply for the Charles M. Robertson Memorial Scholarship and scholarships to Columbus College of Art and Design, Maryland Institute College of Art, and The Art Institute.</a:t>
            </a:r>
          </a:p>
          <a:p>
            <a:r>
              <a:rPr lang="en-US" dirty="0"/>
              <a:t>	Impress them! Institutions of higher education view the NAHS as a mark of accomplishment</a:t>
            </a:r>
            <a:r>
              <a:rPr lang="en-US" dirty="0" smtClean="0"/>
              <a:t>.</a:t>
            </a:r>
          </a:p>
          <a:p>
            <a:r>
              <a:rPr lang="en-US" dirty="0" smtClean="0"/>
              <a:t>Seniors who meet all requirements also are eligible to get a cord for graduation.</a:t>
            </a:r>
            <a:endParaRPr lang="en-US" dirty="0"/>
          </a:p>
        </p:txBody>
      </p:sp>
    </p:spTree>
    <p:extLst>
      <p:ext uri="{BB962C8B-B14F-4D97-AF65-F5344CB8AC3E}">
        <p14:creationId xmlns:p14="http://schemas.microsoft.com/office/powerpoint/2010/main" val="1417214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 member you can have art published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6454" y="1680632"/>
            <a:ext cx="6800011" cy="4866515"/>
          </a:xfrm>
        </p:spPr>
      </p:pic>
    </p:spTree>
    <p:extLst>
      <p:ext uri="{BB962C8B-B14F-4D97-AF65-F5344CB8AC3E}">
        <p14:creationId xmlns:p14="http://schemas.microsoft.com/office/powerpoint/2010/main" val="1245852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have to do?</a:t>
            </a:r>
            <a:endParaRPr lang="en-US" dirty="0"/>
          </a:p>
        </p:txBody>
      </p:sp>
      <p:sp>
        <p:nvSpPr>
          <p:cNvPr id="3" name="Content Placeholder 2"/>
          <p:cNvSpPr>
            <a:spLocks noGrp="1"/>
          </p:cNvSpPr>
          <p:nvPr>
            <p:ph idx="1"/>
          </p:nvPr>
        </p:nvSpPr>
        <p:spPr/>
        <p:txBody>
          <a:bodyPr>
            <a:normAutofit/>
          </a:bodyPr>
          <a:lstStyle/>
          <a:p>
            <a:r>
              <a:rPr lang="en-US" sz="2200" dirty="0" smtClean="0"/>
              <a:t>4 community services hours per semester</a:t>
            </a:r>
          </a:p>
          <a:p>
            <a:r>
              <a:rPr lang="en-US" sz="2200" dirty="0" smtClean="0"/>
              <a:t>4 donations per semester</a:t>
            </a:r>
          </a:p>
          <a:p>
            <a:r>
              <a:rPr lang="en-US" sz="2200" dirty="0" smtClean="0"/>
              <a:t>Attend a minimum of 4 meetings per semester</a:t>
            </a:r>
          </a:p>
          <a:p>
            <a:pPr lvl="1"/>
            <a:r>
              <a:rPr lang="en-US" sz="2000" dirty="0" smtClean="0"/>
              <a:t>Meetings are every other Tuesday after school in my room.</a:t>
            </a:r>
            <a:endParaRPr lang="en-US" sz="2000" dirty="0"/>
          </a:p>
          <a:p>
            <a:endParaRPr lang="en-US" dirty="0"/>
          </a:p>
          <a:p>
            <a:endParaRPr lang="en-US" dirty="0"/>
          </a:p>
        </p:txBody>
      </p:sp>
    </p:spTree>
    <p:extLst>
      <p:ext uri="{BB962C8B-B14F-4D97-AF65-F5344CB8AC3E}">
        <p14:creationId xmlns:p14="http://schemas.microsoft.com/office/powerpoint/2010/main" val="78613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08300" y="2654302"/>
            <a:ext cx="9283700" cy="4025900"/>
          </a:xfrm>
        </p:spPr>
        <p:txBody>
          <a:bodyPr>
            <a:normAutofit/>
          </a:bodyPr>
          <a:lstStyle/>
          <a:p>
            <a:r>
              <a:rPr lang="en-US" sz="2400" dirty="0"/>
              <a:t>Attendance is required at meetings to maintain membership and privileges. </a:t>
            </a:r>
            <a:r>
              <a:rPr lang="en-US" sz="2400" dirty="0" smtClean="0"/>
              <a:t>Students </a:t>
            </a:r>
            <a:r>
              <a:rPr lang="en-US" sz="2400" dirty="0"/>
              <a:t>must attend a minimum of </a:t>
            </a:r>
            <a:r>
              <a:rPr lang="en-US" sz="2400" dirty="0" smtClean="0"/>
              <a:t>4 </a:t>
            </a:r>
            <a:r>
              <a:rPr lang="en-US" sz="2400" dirty="0"/>
              <a:t>meetings a semester</a:t>
            </a:r>
            <a:r>
              <a:rPr lang="en-US" sz="2400" dirty="0" smtClean="0"/>
              <a:t>. NO meetings will be hold during flex</a:t>
            </a:r>
          </a:p>
          <a:p>
            <a:endParaRPr lang="en-US" dirty="0"/>
          </a:p>
          <a:p>
            <a:r>
              <a:rPr lang="en-US" sz="2400" dirty="0"/>
              <a:t>To graduate with NAHS honors and earn the right to wear a cord, pin, or tassel at graduation, a member must remain in good standing until the graduation date. </a:t>
            </a:r>
            <a:r>
              <a:rPr lang="en-US" sz="2400" dirty="0" smtClean="0"/>
              <a:t> Fees for cords will need to be paid by the middle-end of April.</a:t>
            </a:r>
            <a:endParaRPr lang="en-US" sz="2400" dirty="0"/>
          </a:p>
        </p:txBody>
      </p:sp>
      <p:pic>
        <p:nvPicPr>
          <p:cNvPr id="4" name="Picture 3"/>
          <p:cNvPicPr>
            <a:picLocks noChangeAspect="1"/>
          </p:cNvPicPr>
          <p:nvPr/>
        </p:nvPicPr>
        <p:blipFill>
          <a:blip r:embed="rId2"/>
          <a:stretch>
            <a:fillRect/>
          </a:stretch>
        </p:blipFill>
        <p:spPr>
          <a:xfrm rot="20492059">
            <a:off x="-314591" y="684192"/>
            <a:ext cx="5162550" cy="5181600"/>
          </a:xfrm>
          <a:prstGeom prst="rect">
            <a:avLst/>
          </a:prstGeom>
        </p:spPr>
      </p:pic>
    </p:spTree>
    <p:extLst>
      <p:ext uri="{BB962C8B-B14F-4D97-AF65-F5344CB8AC3E}">
        <p14:creationId xmlns:p14="http://schemas.microsoft.com/office/powerpoint/2010/main" val="2178951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if you do not meet the requirements?</a:t>
            </a:r>
            <a:endParaRPr lang="en-US" dirty="0"/>
          </a:p>
        </p:txBody>
      </p:sp>
      <p:sp>
        <p:nvSpPr>
          <p:cNvPr id="3" name="Content Placeholder 2"/>
          <p:cNvSpPr>
            <a:spLocks noGrp="1"/>
          </p:cNvSpPr>
          <p:nvPr>
            <p:ph idx="1"/>
          </p:nvPr>
        </p:nvSpPr>
        <p:spPr/>
        <p:txBody>
          <a:bodyPr>
            <a:normAutofit/>
          </a:bodyPr>
          <a:lstStyle/>
          <a:p>
            <a:r>
              <a:rPr lang="en-US" sz="2400" dirty="0"/>
              <a:t>In the event of an infraction of rules, a review by the officers and sponsors will be conducted. If the individual in question is an officer, he/she will not participate in the decision-making process. This applies to all community laws as well as school and chapter rules. </a:t>
            </a:r>
            <a:endParaRPr lang="en-US" sz="2400" dirty="0" smtClean="0"/>
          </a:p>
          <a:p>
            <a:r>
              <a:rPr lang="en-US" sz="2400" dirty="0" smtClean="0"/>
              <a:t>Basically you will be put on probation and have a few weeks to get things in order or you will be removed.</a:t>
            </a:r>
            <a:endParaRPr lang="en-US" sz="2400" dirty="0"/>
          </a:p>
        </p:txBody>
      </p:sp>
    </p:spTree>
    <p:extLst>
      <p:ext uri="{BB962C8B-B14F-4D97-AF65-F5344CB8AC3E}">
        <p14:creationId xmlns:p14="http://schemas.microsoft.com/office/powerpoint/2010/main" val="42491726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552</TotalTime>
  <Words>562</Words>
  <Application>Microsoft Office PowerPoint</Application>
  <PresentationFormat>Widescreen</PresentationFormat>
  <Paragraphs>53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 Boardroom</vt:lpstr>
      <vt:lpstr>PowerPoint Presentation</vt:lpstr>
      <vt:lpstr>PowerPoint Presentation</vt:lpstr>
      <vt:lpstr>What is the National Art Honor Society</vt:lpstr>
      <vt:lpstr>Welcome </vt:lpstr>
      <vt:lpstr>Why should you join?</vt:lpstr>
      <vt:lpstr>As a member you can have art published</vt:lpstr>
      <vt:lpstr>What do you have to do?</vt:lpstr>
      <vt:lpstr>PowerPoint Presentation</vt:lpstr>
      <vt:lpstr>What happens if you do not meet the requirements?</vt:lpstr>
      <vt:lpstr>If you are interested to join…</vt:lpstr>
      <vt:lpstr>If you are interested in running for a office role…</vt:lpstr>
      <vt:lpstr>Our First Meeting …</vt:lpstr>
      <vt:lpstr>Any Questions?</vt:lpstr>
      <vt:lpstr>To Join Remind Text @nafonahs  To 81010 </vt:lpstr>
    </vt:vector>
  </TitlesOfParts>
  <Company>Fort Mill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Alicia Bagley</dc:creator>
  <cp:lastModifiedBy>Alicia Cobler</cp:lastModifiedBy>
  <cp:revision>13</cp:revision>
  <dcterms:created xsi:type="dcterms:W3CDTF">2015-09-15T18:27:30Z</dcterms:created>
  <dcterms:modified xsi:type="dcterms:W3CDTF">2017-09-14T17:40:33Z</dcterms:modified>
</cp:coreProperties>
</file>